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</p:sldMasterIdLst>
  <p:notesMasterIdLst>
    <p:notesMasterId r:id="rId22"/>
  </p:notesMasterIdLst>
  <p:sldIdLst>
    <p:sldId id="294" r:id="rId4"/>
    <p:sldId id="355" r:id="rId5"/>
    <p:sldId id="300" r:id="rId6"/>
    <p:sldId id="364" r:id="rId7"/>
    <p:sldId id="266" r:id="rId8"/>
    <p:sldId id="298" r:id="rId9"/>
    <p:sldId id="356" r:id="rId10"/>
    <p:sldId id="365" r:id="rId11"/>
    <p:sldId id="366" r:id="rId12"/>
    <p:sldId id="357" r:id="rId13"/>
    <p:sldId id="358" r:id="rId14"/>
    <p:sldId id="359" r:id="rId15"/>
    <p:sldId id="360" r:id="rId16"/>
    <p:sldId id="304" r:id="rId17"/>
    <p:sldId id="361" r:id="rId18"/>
    <p:sldId id="362" r:id="rId19"/>
    <p:sldId id="363" r:id="rId20"/>
    <p:sldId id="31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BD8B"/>
    <a:srgbClr val="69B8FF"/>
    <a:srgbClr val="41A8F3"/>
    <a:srgbClr val="4DA2FF"/>
    <a:srgbClr val="03C19D"/>
    <a:srgbClr val="CE85FF"/>
    <a:srgbClr val="A174FF"/>
    <a:srgbClr val="18BA99"/>
    <a:srgbClr val="957BFF"/>
    <a:srgbClr val="2EB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6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10" y="114"/>
      </p:cViewPr>
      <p:guideLst>
        <p:guide orient="horz" pos="2160"/>
        <p:guide pos="3840"/>
        <p:guide pos="30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09746-A84C-4DCA-8CA3-C88282C8F3A5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65F3C-1FE6-48B5-BBD1-B4BB22DA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2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8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58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227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22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4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358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81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14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5F3C-1FE6-48B5-BBD1-B4BB22DADB6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01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324225" y="2000250"/>
            <a:ext cx="5114925" cy="638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en-US" dirty="0"/>
              <a:t>BUSINESS PLANS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771900" y="2809875"/>
            <a:ext cx="4210050" cy="295275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02116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44950"/>
            <a:ext cx="110617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00175"/>
            <a:ext cx="11061700" cy="266650"/>
          </a:xfrm>
          <a:prstGeom prst="rect">
            <a:avLst/>
          </a:prstGeom>
        </p:spPr>
        <p:txBody>
          <a:bodyPr lIns="36000" tIns="0" rIns="0" bIns="0"/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 title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33400" y="851950"/>
            <a:ext cx="11052000" cy="36000"/>
          </a:xfrm>
          <a:prstGeom prst="rect">
            <a:avLst/>
          </a:prstGeom>
          <a:gradFill flip="none" rotWithShape="1">
            <a:gsLst>
              <a:gs pos="0">
                <a:srgbClr val="00C465"/>
              </a:gs>
              <a:gs pos="50000">
                <a:srgbClr val="46A6FF"/>
              </a:gs>
              <a:gs pos="100000">
                <a:srgbClr val="BF64FF"/>
              </a:gs>
            </a:gsLst>
            <a:lin ang="10800000" scaled="1"/>
            <a:tileRect/>
          </a:gra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1569524" y="725950"/>
            <a:ext cx="288000" cy="288000"/>
            <a:chOff x="10863405" y="2713355"/>
            <a:chExt cx="288000" cy="288000"/>
          </a:xfrm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1" name="Oval 10"/>
            <p:cNvSpPr/>
            <p:nvPr userDrawn="1"/>
          </p:nvSpPr>
          <p:spPr>
            <a:xfrm>
              <a:off x="10863405" y="2713355"/>
              <a:ext cx="288000" cy="288000"/>
            </a:xfrm>
            <a:prstGeom prst="ellipse">
              <a:avLst/>
            </a:prstGeom>
            <a:gradFill flip="none" rotWithShape="1">
              <a:gsLst>
                <a:gs pos="0">
                  <a:srgbClr val="00C465"/>
                </a:gs>
                <a:gs pos="50000">
                  <a:srgbClr val="46A6FF"/>
                </a:gs>
                <a:gs pos="100000">
                  <a:srgbClr val="BF64FF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0899405" y="2749355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6837" y="747713"/>
            <a:ext cx="333375" cy="24447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0C28A073-3A88-46E8-8E77-A9171D9E01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8525833" y="6418243"/>
            <a:ext cx="3079691" cy="36576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12/10/2016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637587" y="6424648"/>
            <a:ext cx="4715905" cy="36576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AU" dirty="0">
                <a:solidFill>
                  <a:prstClr val="black"/>
                </a:solidFill>
              </a:rPr>
              <a:t>Alfa D'Amato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33400" y="6424648"/>
            <a:ext cx="2665511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C6DB04-409F-4F00-B20B-7318914D6858}" type="slidenum">
              <a:rPr lang="en-AU" smtClean="0">
                <a:solidFill>
                  <a:prstClr val="black"/>
                </a:solidFill>
              </a:rPr>
              <a:pPr/>
              <a:t>‹#›</a:t>
            </a:fld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"/>
          </p:nvPr>
        </p:nvSpPr>
        <p:spPr>
          <a:xfrm>
            <a:off x="533400" y="1355089"/>
            <a:ext cx="11072124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9217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8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2400"/>
            <a:ext cx="10972800" cy="9906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064" cy="36576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12/10/2016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6351"/>
            <a:ext cx="4673600" cy="36576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AU" dirty="0">
                <a:solidFill>
                  <a:prstClr val="black"/>
                </a:solidFill>
              </a:rPr>
              <a:t>Alfa D'Amato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/>
          <a:lstStyle/>
          <a:p>
            <a:fld id="{C8C6DB04-409F-4F00-B20B-7318914D6858}" type="slidenum">
              <a:rPr lang="en-AU" smtClean="0">
                <a:solidFill>
                  <a:prstClr val="black"/>
                </a:solidFill>
              </a:rPr>
              <a:pPr/>
              <a:t>‹#›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1" y="1219200"/>
            <a:ext cx="10972800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69198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324225" y="2000250"/>
            <a:ext cx="5114925" cy="638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en-US" dirty="0"/>
              <a:t>BUSINESS PLANS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771900" y="2809875"/>
            <a:ext cx="4210050" cy="295275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898675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92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5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90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44950"/>
            <a:ext cx="110617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00175"/>
            <a:ext cx="11061700" cy="266650"/>
          </a:xfrm>
          <a:prstGeom prst="rect">
            <a:avLst/>
          </a:prstGeom>
        </p:spPr>
        <p:txBody>
          <a:bodyPr lIns="36000" tIns="0" rIns="0" bIns="0"/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 title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33400" y="851950"/>
            <a:ext cx="11052000" cy="36000"/>
          </a:xfrm>
          <a:prstGeom prst="rect">
            <a:avLst/>
          </a:prstGeom>
          <a:gradFill flip="none" rotWithShape="1">
            <a:gsLst>
              <a:gs pos="0">
                <a:srgbClr val="00C465"/>
              </a:gs>
              <a:gs pos="50000">
                <a:srgbClr val="46A6FF"/>
              </a:gs>
              <a:gs pos="100000">
                <a:srgbClr val="BF64FF"/>
              </a:gs>
            </a:gsLst>
            <a:lin ang="10800000" scaled="1"/>
            <a:tileRect/>
          </a:gra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1569524" y="725950"/>
            <a:ext cx="288000" cy="288000"/>
            <a:chOff x="10863405" y="2713355"/>
            <a:chExt cx="288000" cy="288000"/>
          </a:xfrm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1" name="Oval 10"/>
            <p:cNvSpPr/>
            <p:nvPr userDrawn="1"/>
          </p:nvSpPr>
          <p:spPr>
            <a:xfrm>
              <a:off x="10863405" y="2713355"/>
              <a:ext cx="288000" cy="288000"/>
            </a:xfrm>
            <a:prstGeom prst="ellipse">
              <a:avLst/>
            </a:prstGeom>
            <a:gradFill flip="none" rotWithShape="1">
              <a:gsLst>
                <a:gs pos="0">
                  <a:srgbClr val="00C465"/>
                </a:gs>
                <a:gs pos="50000">
                  <a:srgbClr val="46A6FF"/>
                </a:gs>
                <a:gs pos="100000">
                  <a:srgbClr val="BF64FF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0899405" y="2749355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6837" y="747713"/>
            <a:ext cx="333375" cy="24447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0C28A073-3A88-46E8-8E77-A9171D9E01B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8525833" y="6418243"/>
            <a:ext cx="3079691" cy="36576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12/10/2016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637587" y="6424648"/>
            <a:ext cx="4715905" cy="36576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AU" dirty="0">
                <a:solidFill>
                  <a:prstClr val="black"/>
                </a:solidFill>
              </a:rPr>
              <a:t>Alfa D'Amato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33400" y="6424648"/>
            <a:ext cx="2665511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C6DB04-409F-4F00-B20B-7318914D6858}" type="slidenum">
              <a:rPr lang="en-AU" smtClean="0">
                <a:solidFill>
                  <a:prstClr val="black"/>
                </a:solidFill>
              </a:rPr>
              <a:pPr/>
              <a:t>‹#›</a:t>
            </a:fld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"/>
          </p:nvPr>
        </p:nvSpPr>
        <p:spPr>
          <a:xfrm>
            <a:off x="533400" y="1355089"/>
            <a:ext cx="11072124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0956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22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2400"/>
            <a:ext cx="10972800" cy="9906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064" cy="36576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12/10/2016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6351"/>
            <a:ext cx="4673600" cy="36576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AU" dirty="0">
                <a:solidFill>
                  <a:prstClr val="black"/>
                </a:solidFill>
              </a:rPr>
              <a:t>Alfa D'Amato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/>
          <a:lstStyle/>
          <a:p>
            <a:fld id="{C8C6DB04-409F-4F00-B20B-7318914D6858}" type="slidenum">
              <a:rPr lang="en-AU" smtClean="0">
                <a:solidFill>
                  <a:prstClr val="black"/>
                </a:solidFill>
              </a:rPr>
              <a:pPr/>
              <a:t>‹#›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1" y="1219200"/>
            <a:ext cx="10972800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086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92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2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44950"/>
            <a:ext cx="110617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00175"/>
            <a:ext cx="11061700" cy="266650"/>
          </a:xfrm>
          <a:prstGeom prst="rect">
            <a:avLst/>
          </a:prstGeom>
        </p:spPr>
        <p:txBody>
          <a:bodyPr lIns="36000" tIns="0" rIns="0" bIns="0"/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 title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33400" y="851950"/>
            <a:ext cx="11052000" cy="36000"/>
          </a:xfrm>
          <a:prstGeom prst="rect">
            <a:avLst/>
          </a:prstGeom>
          <a:gradFill flip="none" rotWithShape="1">
            <a:gsLst>
              <a:gs pos="0">
                <a:srgbClr val="00C465"/>
              </a:gs>
              <a:gs pos="50000">
                <a:srgbClr val="46A6FF"/>
              </a:gs>
              <a:gs pos="100000">
                <a:srgbClr val="BF64FF"/>
              </a:gs>
            </a:gsLst>
            <a:lin ang="10800000" scaled="1"/>
            <a:tileRect/>
          </a:gra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1569524" y="725950"/>
            <a:ext cx="288000" cy="288000"/>
            <a:chOff x="10863405" y="2713355"/>
            <a:chExt cx="288000" cy="288000"/>
          </a:xfrm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1" name="Oval 10"/>
            <p:cNvSpPr/>
            <p:nvPr userDrawn="1"/>
          </p:nvSpPr>
          <p:spPr>
            <a:xfrm>
              <a:off x="10863405" y="2713355"/>
              <a:ext cx="288000" cy="288000"/>
            </a:xfrm>
            <a:prstGeom prst="ellipse">
              <a:avLst/>
            </a:prstGeom>
            <a:gradFill flip="none" rotWithShape="1">
              <a:gsLst>
                <a:gs pos="0">
                  <a:srgbClr val="00C465"/>
                </a:gs>
                <a:gs pos="50000">
                  <a:srgbClr val="46A6FF"/>
                </a:gs>
                <a:gs pos="100000">
                  <a:srgbClr val="BF64FF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0899405" y="2749355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6837" y="747713"/>
            <a:ext cx="333375" cy="24447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0C28A073-3A88-46E8-8E77-A9171D9E01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8525833" y="6418243"/>
            <a:ext cx="3079691" cy="3657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12/10/2016</a:t>
            </a:r>
            <a:endParaRPr lang="en-AU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637587" y="6424648"/>
            <a:ext cx="4715905" cy="36576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AU" dirty="0"/>
              <a:t>Alfa D'Amato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33400" y="6424648"/>
            <a:ext cx="2665511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C6DB04-409F-4F00-B20B-7318914D6858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"/>
          </p:nvPr>
        </p:nvSpPr>
        <p:spPr>
          <a:xfrm>
            <a:off x="533400" y="1355089"/>
            <a:ext cx="11072124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9427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2400"/>
            <a:ext cx="10972800" cy="9906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1" y="6356351"/>
            <a:ext cx="3052064" cy="3657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12/10/2016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6351"/>
            <a:ext cx="4673600" cy="36576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AU" dirty="0"/>
              <a:t>Alfa D'Amato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/>
          <a:lstStyle/>
          <a:p>
            <a:fld id="{C8C6DB04-409F-4F00-B20B-7318914D6858}" type="slidenum">
              <a:rPr lang="en-AU" smtClean="0"/>
              <a:t>‹#›</a:t>
            </a:fld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1" y="1219200"/>
            <a:ext cx="10972800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0899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324225" y="2000250"/>
            <a:ext cx="5114925" cy="638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en-US" dirty="0"/>
              <a:t>BUSINESS PLANS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771900" y="2809875"/>
            <a:ext cx="4210050" cy="295275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1669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92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9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43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52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498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844" y="0"/>
            <a:ext cx="12394936" cy="8263290"/>
          </a:xfrm>
          <a:prstGeom prst="rect">
            <a:avLst/>
          </a:prstGeom>
        </p:spPr>
      </p:pic>
      <p:sp>
        <p:nvSpPr>
          <p:cNvPr id="4" name="Text Placeholder 1"/>
          <p:cNvSpPr>
            <a:spLocks noGrp="1"/>
          </p:cNvSpPr>
          <p:nvPr/>
        </p:nvSpPr>
        <p:spPr>
          <a:xfrm>
            <a:off x="3357980" y="1933764"/>
            <a:ext cx="5114925" cy="6381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QUÉBEC </a:t>
            </a: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</a:t>
            </a:r>
          </a:p>
        </p:txBody>
      </p:sp>
      <p:sp>
        <p:nvSpPr>
          <p:cNvPr id="5" name="Text Placeholder 2"/>
          <p:cNvSpPr>
            <a:spLocks noGrp="1"/>
          </p:cNvSpPr>
          <p:nvPr/>
        </p:nvSpPr>
        <p:spPr>
          <a:xfrm>
            <a:off x="3624679" y="2783870"/>
            <a:ext cx="4581526" cy="295275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PORTAL 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15167" y="2638614"/>
            <a:ext cx="4392000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229586" y="1652478"/>
            <a:ext cx="5436000" cy="1692000"/>
          </a:xfrm>
          <a:custGeom>
            <a:avLst/>
            <a:gdLst>
              <a:gd name="connsiteX0" fmla="*/ 110100 w 5436000"/>
              <a:gd name="connsiteY0" fmla="*/ 108640 h 1692000"/>
              <a:gd name="connsiteX1" fmla="*/ 110100 w 5436000"/>
              <a:gd name="connsiteY1" fmla="*/ 1583401 h 1692000"/>
              <a:gd name="connsiteX2" fmla="*/ 5328000 w 5436000"/>
              <a:gd name="connsiteY2" fmla="*/ 1583401 h 1692000"/>
              <a:gd name="connsiteX3" fmla="*/ 5328000 w 5436000"/>
              <a:gd name="connsiteY3" fmla="*/ 108640 h 1692000"/>
              <a:gd name="connsiteX4" fmla="*/ 2100 w 5436000"/>
              <a:gd name="connsiteY4" fmla="*/ 0 h 1692000"/>
              <a:gd name="connsiteX5" fmla="*/ 110100 w 5436000"/>
              <a:gd name="connsiteY5" fmla="*/ 0 h 1692000"/>
              <a:gd name="connsiteX6" fmla="*/ 110100 w 5436000"/>
              <a:gd name="connsiteY6" fmla="*/ 640 h 1692000"/>
              <a:gd name="connsiteX7" fmla="*/ 5328000 w 5436000"/>
              <a:gd name="connsiteY7" fmla="*/ 640 h 1692000"/>
              <a:gd name="connsiteX8" fmla="*/ 5328000 w 5436000"/>
              <a:gd name="connsiteY8" fmla="*/ 0 h 1692000"/>
              <a:gd name="connsiteX9" fmla="*/ 5436000 w 5436000"/>
              <a:gd name="connsiteY9" fmla="*/ 0 h 1692000"/>
              <a:gd name="connsiteX10" fmla="*/ 5436000 w 5436000"/>
              <a:gd name="connsiteY10" fmla="*/ 1692000 h 1692000"/>
              <a:gd name="connsiteX11" fmla="*/ 5328000 w 5436000"/>
              <a:gd name="connsiteY11" fmla="*/ 1692000 h 1692000"/>
              <a:gd name="connsiteX12" fmla="*/ 5328000 w 5436000"/>
              <a:gd name="connsiteY12" fmla="*/ 1691401 h 1692000"/>
              <a:gd name="connsiteX13" fmla="*/ 110100 w 5436000"/>
              <a:gd name="connsiteY13" fmla="*/ 1691401 h 1692000"/>
              <a:gd name="connsiteX14" fmla="*/ 110100 w 5436000"/>
              <a:gd name="connsiteY14" fmla="*/ 1692000 h 1692000"/>
              <a:gd name="connsiteX15" fmla="*/ 2100 w 5436000"/>
              <a:gd name="connsiteY15" fmla="*/ 1692000 h 1692000"/>
              <a:gd name="connsiteX16" fmla="*/ 2100 w 5436000"/>
              <a:gd name="connsiteY16" fmla="*/ 1691401 h 1692000"/>
              <a:gd name="connsiteX17" fmla="*/ 0 w 5436000"/>
              <a:gd name="connsiteY17" fmla="*/ 1691401 h 1692000"/>
              <a:gd name="connsiteX18" fmla="*/ 0 w 5436000"/>
              <a:gd name="connsiteY18" fmla="*/ 1583401 h 1692000"/>
              <a:gd name="connsiteX19" fmla="*/ 2100 w 5436000"/>
              <a:gd name="connsiteY19" fmla="*/ 1583401 h 1692000"/>
              <a:gd name="connsiteX20" fmla="*/ 2100 w 5436000"/>
              <a:gd name="connsiteY20" fmla="*/ 108640 h 1692000"/>
              <a:gd name="connsiteX21" fmla="*/ 0 w 5436000"/>
              <a:gd name="connsiteY21" fmla="*/ 108640 h 1692000"/>
              <a:gd name="connsiteX22" fmla="*/ 0 w 5436000"/>
              <a:gd name="connsiteY22" fmla="*/ 640 h 1692000"/>
              <a:gd name="connsiteX23" fmla="*/ 2100 w 5436000"/>
              <a:gd name="connsiteY23" fmla="*/ 640 h 16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36000" h="1692000">
                <a:moveTo>
                  <a:pt x="110100" y="108640"/>
                </a:moveTo>
                <a:lnTo>
                  <a:pt x="110100" y="1583401"/>
                </a:lnTo>
                <a:lnTo>
                  <a:pt x="5328000" y="1583401"/>
                </a:lnTo>
                <a:lnTo>
                  <a:pt x="5328000" y="108640"/>
                </a:lnTo>
                <a:close/>
                <a:moveTo>
                  <a:pt x="2100" y="0"/>
                </a:moveTo>
                <a:lnTo>
                  <a:pt x="110100" y="0"/>
                </a:lnTo>
                <a:lnTo>
                  <a:pt x="110100" y="640"/>
                </a:lnTo>
                <a:lnTo>
                  <a:pt x="5328000" y="640"/>
                </a:lnTo>
                <a:lnTo>
                  <a:pt x="5328000" y="0"/>
                </a:lnTo>
                <a:lnTo>
                  <a:pt x="5436000" y="0"/>
                </a:lnTo>
                <a:lnTo>
                  <a:pt x="5436000" y="1692000"/>
                </a:lnTo>
                <a:lnTo>
                  <a:pt x="5328000" y="1692000"/>
                </a:lnTo>
                <a:lnTo>
                  <a:pt x="5328000" y="1691401"/>
                </a:lnTo>
                <a:lnTo>
                  <a:pt x="110100" y="1691401"/>
                </a:lnTo>
                <a:lnTo>
                  <a:pt x="110100" y="1692000"/>
                </a:lnTo>
                <a:lnTo>
                  <a:pt x="2100" y="1692000"/>
                </a:lnTo>
                <a:lnTo>
                  <a:pt x="2100" y="1691401"/>
                </a:lnTo>
                <a:lnTo>
                  <a:pt x="0" y="1691401"/>
                </a:lnTo>
                <a:lnTo>
                  <a:pt x="0" y="1583401"/>
                </a:lnTo>
                <a:lnTo>
                  <a:pt x="2100" y="1583401"/>
                </a:lnTo>
                <a:lnTo>
                  <a:pt x="2100" y="108640"/>
                </a:lnTo>
                <a:lnTo>
                  <a:pt x="0" y="108640"/>
                </a:lnTo>
                <a:lnTo>
                  <a:pt x="0" y="640"/>
                </a:lnTo>
                <a:lnTo>
                  <a:pt x="2100" y="64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29586" y="1950957"/>
            <a:ext cx="5436000" cy="1394362"/>
          </a:xfrm>
          <a:custGeom>
            <a:avLst/>
            <a:gdLst>
              <a:gd name="connsiteX0" fmla="*/ 5436000 w 5436000"/>
              <a:gd name="connsiteY0" fmla="*/ 0 h 1394361"/>
              <a:gd name="connsiteX1" fmla="*/ 5436000 w 5436000"/>
              <a:gd name="connsiteY1" fmla="*/ 1394361 h 1394361"/>
              <a:gd name="connsiteX2" fmla="*/ 5328000 w 5436000"/>
              <a:gd name="connsiteY2" fmla="*/ 1394361 h 1394361"/>
              <a:gd name="connsiteX3" fmla="*/ 5328000 w 5436000"/>
              <a:gd name="connsiteY3" fmla="*/ 1391381 h 1394361"/>
              <a:gd name="connsiteX4" fmla="*/ 110100 w 5436000"/>
              <a:gd name="connsiteY4" fmla="*/ 1391381 h 1394361"/>
              <a:gd name="connsiteX5" fmla="*/ 110100 w 5436000"/>
              <a:gd name="connsiteY5" fmla="*/ 1394361 h 1394361"/>
              <a:gd name="connsiteX6" fmla="*/ 2100 w 5436000"/>
              <a:gd name="connsiteY6" fmla="*/ 1394361 h 1394361"/>
              <a:gd name="connsiteX7" fmla="*/ 2100 w 5436000"/>
              <a:gd name="connsiteY7" fmla="*/ 1391381 h 1394361"/>
              <a:gd name="connsiteX8" fmla="*/ 0 w 5436000"/>
              <a:gd name="connsiteY8" fmla="*/ 1391381 h 1394361"/>
              <a:gd name="connsiteX9" fmla="*/ 0 w 5436000"/>
              <a:gd name="connsiteY9" fmla="*/ 1283381 h 1394361"/>
              <a:gd name="connsiteX10" fmla="*/ 2100 w 5436000"/>
              <a:gd name="connsiteY10" fmla="*/ 1283381 h 1394361"/>
              <a:gd name="connsiteX11" fmla="*/ 2100 w 5436000"/>
              <a:gd name="connsiteY11" fmla="*/ 1145034 h 1394361"/>
              <a:gd name="connsiteX12" fmla="*/ 110100 w 5436000"/>
              <a:gd name="connsiteY12" fmla="*/ 1122276 h 1394361"/>
              <a:gd name="connsiteX13" fmla="*/ 110100 w 5436000"/>
              <a:gd name="connsiteY13" fmla="*/ 1283381 h 1394361"/>
              <a:gd name="connsiteX14" fmla="*/ 5328000 w 5436000"/>
              <a:gd name="connsiteY14" fmla="*/ 1283381 h 1394361"/>
              <a:gd name="connsiteX15" fmla="*/ 5328000 w 5436000"/>
              <a:gd name="connsiteY15" fmla="*/ 22758 h 1394361"/>
              <a:gd name="connsiteX16" fmla="*/ 5436000 w 5436000"/>
              <a:gd name="connsiteY16" fmla="*/ 0 h 139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6000" h="1394361">
                <a:moveTo>
                  <a:pt x="5436000" y="0"/>
                </a:moveTo>
                <a:lnTo>
                  <a:pt x="5436000" y="1394361"/>
                </a:lnTo>
                <a:lnTo>
                  <a:pt x="5328000" y="1394361"/>
                </a:lnTo>
                <a:lnTo>
                  <a:pt x="5328000" y="1391381"/>
                </a:lnTo>
                <a:lnTo>
                  <a:pt x="110100" y="1391381"/>
                </a:lnTo>
                <a:lnTo>
                  <a:pt x="110100" y="1394361"/>
                </a:lnTo>
                <a:lnTo>
                  <a:pt x="2100" y="1394361"/>
                </a:lnTo>
                <a:lnTo>
                  <a:pt x="2100" y="1391381"/>
                </a:lnTo>
                <a:lnTo>
                  <a:pt x="0" y="1391381"/>
                </a:lnTo>
                <a:lnTo>
                  <a:pt x="0" y="1283381"/>
                </a:lnTo>
                <a:lnTo>
                  <a:pt x="2100" y="1283381"/>
                </a:lnTo>
                <a:lnTo>
                  <a:pt x="2100" y="1145034"/>
                </a:lnTo>
                <a:lnTo>
                  <a:pt x="110100" y="1122276"/>
                </a:lnTo>
                <a:lnTo>
                  <a:pt x="110100" y="1283381"/>
                </a:lnTo>
                <a:lnTo>
                  <a:pt x="5328000" y="1283381"/>
                </a:lnTo>
                <a:lnTo>
                  <a:pt x="5328000" y="22758"/>
                </a:lnTo>
                <a:lnTo>
                  <a:pt x="543600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50000">
                <a:srgbClr val="46A6FF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 Dashboard – Costing Parameters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74" y="315000"/>
            <a:ext cx="11373053" cy="62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4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–– Map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25" y="315000"/>
            <a:ext cx="11239750" cy="62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34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 Dashboard – Search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88" y="315000"/>
            <a:ext cx="11435024" cy="62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494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–– Map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45" y="315000"/>
            <a:ext cx="11309510" cy="62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919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8" y="690835"/>
            <a:ext cx="10542855" cy="59039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–– Map</a:t>
            </a:r>
          </a:p>
        </p:txBody>
      </p:sp>
    </p:spTree>
    <p:extLst>
      <p:ext uri="{BB962C8B-B14F-4D97-AF65-F5344CB8AC3E}">
        <p14:creationId xmlns:p14="http://schemas.microsoft.com/office/powerpoint/2010/main" val="111909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–– Map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85" y="315000"/>
            <a:ext cx="11314831" cy="62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246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Portal Development – next step - DRAFT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1186" y="1219200"/>
            <a:ext cx="10972800" cy="49377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Progress the concept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Incorporate CPSS data from Pilot sites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Develop a Proof of Concept for testing </a:t>
            </a:r>
          </a:p>
          <a:p>
            <a:r>
              <a:rPr lang="en-AU" dirty="0"/>
              <a:t>Identify infrastructure requirements</a:t>
            </a:r>
          </a:p>
          <a:p>
            <a:r>
              <a:rPr lang="en-AU" dirty="0"/>
              <a:t>Workshop Proof of Concept with Normand’s team</a:t>
            </a:r>
          </a:p>
          <a:p>
            <a:r>
              <a:rPr lang="en-AU" dirty="0"/>
              <a:t>Make adjustment to Proof of Concept</a:t>
            </a:r>
          </a:p>
          <a:p>
            <a:r>
              <a:rPr lang="en-AU" dirty="0"/>
              <a:t>Review draft with Normand’s team</a:t>
            </a:r>
          </a:p>
          <a:p>
            <a:r>
              <a:rPr lang="en-AU" dirty="0"/>
              <a:t>Set schedule to test with key stakeholders – clinicians and non clinicians</a:t>
            </a:r>
          </a:p>
        </p:txBody>
      </p:sp>
    </p:spTree>
    <p:extLst>
      <p:ext uri="{BB962C8B-B14F-4D97-AF65-F5344CB8AC3E}">
        <p14:creationId xmlns:p14="http://schemas.microsoft.com/office/powerpoint/2010/main" val="413484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Final Considerations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Development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73973" y="1314208"/>
            <a:ext cx="10972800" cy="493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Don’t get Perfect in the way of better</a:t>
            </a:r>
          </a:p>
          <a:p>
            <a:pPr lvl="1"/>
            <a:r>
              <a:rPr lang="en-AU" dirty="0"/>
              <a:t>Work with Proof of Concepts – scalable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Many variables may explain historical data with high accuracy, but managing so many variables will exhaust most organisations’ capabilities</a:t>
            </a:r>
          </a:p>
          <a:p>
            <a:pPr lvl="1"/>
            <a:r>
              <a:rPr lang="en-AU" dirty="0"/>
              <a:t>Define a pragmatic approach to data and data analytics – how to use the data to make better decisions.</a:t>
            </a:r>
          </a:p>
          <a:p>
            <a:pPr lvl="1"/>
            <a:endParaRPr lang="en-AU" dirty="0"/>
          </a:p>
          <a:p>
            <a:pPr marL="228600" lvl="1">
              <a:spcBef>
                <a:spcPts val="1000"/>
              </a:spcBef>
            </a:pPr>
            <a:r>
              <a:rPr lang="en-AU" sz="2800" dirty="0"/>
              <a:t>Data can be transformed into value!</a:t>
            </a:r>
          </a:p>
          <a:p>
            <a:pPr marL="0" indent="0">
              <a:buNone/>
            </a:pPr>
            <a:r>
              <a:rPr lang="en-AU" dirty="0"/>
              <a:t> 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2828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Final Considerations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Development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73973" y="1314208"/>
            <a:ext cx="10972800" cy="493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Don’t get Perfect in the way of better</a:t>
            </a:r>
          </a:p>
          <a:p>
            <a:pPr lvl="1"/>
            <a:r>
              <a:rPr lang="en-AU" dirty="0"/>
              <a:t>Work with Proof of Concepts – scalable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Many variables may explain historical data with high accuracy, but managing so many variables will exhaust most organisations’ capabilities</a:t>
            </a:r>
          </a:p>
          <a:p>
            <a:pPr lvl="1"/>
            <a:r>
              <a:rPr lang="en-AU" dirty="0"/>
              <a:t>Define a pragmatic approach to data and data analytics – how to use the data to make better decisions.</a:t>
            </a:r>
          </a:p>
          <a:p>
            <a:pPr lvl="1"/>
            <a:endParaRPr lang="en-AU" dirty="0"/>
          </a:p>
          <a:p>
            <a:pPr marL="228600" lvl="1">
              <a:spcBef>
                <a:spcPts val="1000"/>
              </a:spcBef>
            </a:pPr>
            <a:r>
              <a:rPr lang="en-AU" sz="2800" dirty="0"/>
              <a:t>Data can be transformed into value!</a:t>
            </a:r>
          </a:p>
          <a:p>
            <a:pPr marL="0" indent="0">
              <a:buNone/>
            </a:pPr>
            <a:r>
              <a:rPr lang="en-AU" dirty="0"/>
              <a:t> 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1113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16138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 Dashboard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2" y="315000"/>
            <a:ext cx="11308737" cy="62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39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9" y="690844"/>
            <a:ext cx="10542855" cy="59039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 Dashboard – Menu</a:t>
            </a:r>
          </a:p>
        </p:txBody>
      </p:sp>
    </p:spTree>
    <p:extLst>
      <p:ext uri="{BB962C8B-B14F-4D97-AF65-F5344CB8AC3E}">
        <p14:creationId xmlns:p14="http://schemas.microsoft.com/office/powerpoint/2010/main" val="86213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9" y="690835"/>
            <a:ext cx="10542855" cy="59039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 Dashboard – Filter</a:t>
            </a:r>
          </a:p>
        </p:txBody>
      </p:sp>
    </p:spTree>
    <p:extLst>
      <p:ext uri="{BB962C8B-B14F-4D97-AF65-F5344CB8AC3E}">
        <p14:creationId xmlns:p14="http://schemas.microsoft.com/office/powerpoint/2010/main" val="390804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 Dashboard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9" y="690835"/>
            <a:ext cx="10542872" cy="59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9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9" y="690844"/>
            <a:ext cx="10542855" cy="59039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 Dashboard – Costing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01113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 Dashboard – Patient Parameters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91" y="315000"/>
            <a:ext cx="11380019" cy="62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72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8" y="690835"/>
            <a:ext cx="10542855" cy="59039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 Benchmark</a:t>
            </a:r>
          </a:p>
        </p:txBody>
      </p:sp>
    </p:spTree>
    <p:extLst>
      <p:ext uri="{BB962C8B-B14F-4D97-AF65-F5344CB8AC3E}">
        <p14:creationId xmlns:p14="http://schemas.microsoft.com/office/powerpoint/2010/main" val="145729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8" y="690835"/>
            <a:ext cx="10542855" cy="59039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4174" y="309835"/>
            <a:ext cx="11061700" cy="381000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Portal – Benchmark – Table</a:t>
            </a:r>
          </a:p>
        </p:txBody>
      </p:sp>
    </p:spTree>
    <p:extLst>
      <p:ext uri="{BB962C8B-B14F-4D97-AF65-F5344CB8AC3E}">
        <p14:creationId xmlns:p14="http://schemas.microsoft.com/office/powerpoint/2010/main" val="2190342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25655</TotalTime>
  <Words>269</Words>
  <Application>Microsoft Office PowerPoint</Application>
  <PresentationFormat>Widescreen</PresentationFormat>
  <Paragraphs>66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Tahoma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Portal Development – next step - DRAFT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pt1</dc:creator>
  <cp:lastModifiedBy>Yang Yang</cp:lastModifiedBy>
  <cp:revision>682</cp:revision>
  <dcterms:created xsi:type="dcterms:W3CDTF">2016-01-07T10:33:52Z</dcterms:created>
  <dcterms:modified xsi:type="dcterms:W3CDTF">2018-09-13T12:30:44Z</dcterms:modified>
</cp:coreProperties>
</file>